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4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98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dirty="0"/>
              <a:t>총거래량 대비 현금사용 비중</a:t>
            </a:r>
            <a:r>
              <a:rPr lang="en-US" sz="2400" dirty="0"/>
              <a:t>(</a:t>
            </a:r>
            <a:r>
              <a:rPr lang="ko-KR" sz="2400" dirty="0"/>
              <a:t>단위</a:t>
            </a:r>
            <a:r>
              <a:rPr lang="en-US" sz="2400" dirty="0"/>
              <a:t>: %)</a:t>
            </a:r>
            <a:endParaRPr lang="ko-KR" sz="2400" dirty="0"/>
          </a:p>
        </c:rich>
      </c:tx>
      <c:layout>
        <c:manualLayout>
          <c:xMode val="edge"/>
          <c:yMode val="edge"/>
          <c:x val="0.18341137123745818"/>
          <c:y val="3.2751091703056769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2087699739873653"/>
          <c:y val="0.14827719170495726"/>
          <c:w val="0.79331349467604173"/>
          <c:h val="0.636753580135719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2010년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5CC-4DC1-8333-65EF54F190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궁서" panose="02030600000101010101" pitchFamily="18" charset="-127"/>
                    <a:ea typeface="궁서" panose="02030600000101010101" pitchFamily="18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중국</c:v>
                </c:pt>
                <c:pt idx="1">
                  <c:v>일본</c:v>
                </c:pt>
                <c:pt idx="2">
                  <c:v>한국</c:v>
                </c:pt>
                <c:pt idx="3">
                  <c:v>스웨덴</c:v>
                </c:pt>
                <c:pt idx="4">
                  <c:v>미국</c:v>
                </c:pt>
              </c:strCache>
            </c:strRef>
          </c:cat>
          <c:val>
            <c:numRef>
              <c:f>Sheet1!$B$2:$F$2</c:f>
              <c:numCache>
                <c:formatCode>#,##0_ </c:formatCode>
                <c:ptCount val="5"/>
                <c:pt idx="0">
                  <c:v>99</c:v>
                </c:pt>
                <c:pt idx="1">
                  <c:v>79</c:v>
                </c:pt>
                <c:pt idx="2">
                  <c:v>66</c:v>
                </c:pt>
                <c:pt idx="3">
                  <c:v>56</c:v>
                </c:pt>
                <c:pt idx="4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2020년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중국</c:v>
                </c:pt>
                <c:pt idx="1">
                  <c:v>일본</c:v>
                </c:pt>
                <c:pt idx="2">
                  <c:v>한국</c:v>
                </c:pt>
                <c:pt idx="3">
                  <c:v>스웨덴</c:v>
                </c:pt>
                <c:pt idx="4">
                  <c:v>미국</c:v>
                </c:pt>
              </c:strCache>
            </c:strRef>
          </c:cat>
          <c:val>
            <c:numRef>
              <c:f>Sheet1!$B$3:$F$3</c:f>
              <c:numCache>
                <c:formatCode>#,##0_ </c:formatCode>
                <c:ptCount val="5"/>
                <c:pt idx="0">
                  <c:v>41</c:v>
                </c:pt>
                <c:pt idx="1">
                  <c:v>54</c:v>
                </c:pt>
                <c:pt idx="2">
                  <c:v>34</c:v>
                </c:pt>
                <c:pt idx="3">
                  <c:v>9</c:v>
                </c:pt>
                <c:pt idx="4">
                  <c:v>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 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궁서" panose="02030600000101010101" pitchFamily="18" charset="-127"/>
          <a:ea typeface="궁서" panose="02030600000101010101" pitchFamily="18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7250E5-68A9-4219-8314-4E5DD40BFFA2}" type="doc">
      <dgm:prSet loTypeId="urn:microsoft.com/office/officeart/2005/8/layout/arrow6" loCatId="process" qsTypeId="urn:microsoft.com/office/officeart/2005/8/quickstyle/simple5" qsCatId="simple" csTypeId="urn:microsoft.com/office/officeart/2005/8/colors/colorful1" csCatId="colorful" phldr="1"/>
      <dgm:spPr/>
    </dgm:pt>
    <dgm:pt modelId="{CAB138ED-7135-4690-A0BE-B0F55B75373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개인간송금</a:t>
          </a:r>
        </a:p>
      </dgm:t>
    </dgm:pt>
    <dgm:pt modelId="{E6DA4BC5-4AEE-45D7-81E8-479164B41704}" type="par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6F4D6FF-77D0-42B6-B49A-48D806F1EDB4}" type="sibTrans" cxnId="{00DDB698-A91E-46B8-B324-FB55D51405A0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E53E597-FFE9-4B74-B794-024CB335EB0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개인고객</a:t>
          </a:r>
        </a:p>
      </dgm:t>
    </dgm:pt>
    <dgm:pt modelId="{B2B904F7-7931-4176-B11E-FBF932E94109}" type="parTrans" cxnId="{E70BB2AA-0D16-4A65-867E-040D030EEB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6806FB5-5F50-410E-8569-13EABC6D844B}" type="sibTrans" cxnId="{E70BB2AA-0D16-4A65-867E-040D030EEB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AB56B3E-798F-4754-81A0-0D885E32AAFB}" type="pres">
      <dgm:prSet presAssocID="{F47250E5-68A9-4219-8314-4E5DD40BFFA2}" presName="compositeShape" presStyleCnt="0">
        <dgm:presLayoutVars>
          <dgm:chMax val="2"/>
          <dgm:dir/>
          <dgm:resizeHandles val="exact"/>
        </dgm:presLayoutVars>
      </dgm:prSet>
      <dgm:spPr/>
    </dgm:pt>
    <dgm:pt modelId="{FD9E4B42-5783-42DB-9527-0BAA76D17340}" type="pres">
      <dgm:prSet presAssocID="{F47250E5-68A9-4219-8314-4E5DD40BFFA2}" presName="ribbon" presStyleLbl="node1" presStyleIdx="0" presStyleCnt="1"/>
      <dgm:spPr/>
    </dgm:pt>
    <dgm:pt modelId="{A24C07D3-3F6E-491F-A13E-FF24AC9982EF}" type="pres">
      <dgm:prSet presAssocID="{F47250E5-68A9-4219-8314-4E5DD40BFFA2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E521BACB-F8EC-4BF9-9BB1-309CC4DB2EF4}" type="pres">
      <dgm:prSet presAssocID="{F47250E5-68A9-4219-8314-4E5DD40BFFA2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8783F3C-4E3E-4025-B4AD-A742C21B095A}" type="presOf" srcId="{F47250E5-68A9-4219-8314-4E5DD40BFFA2}" destId="{7AB56B3E-798F-4754-81A0-0D885E32AAFB}" srcOrd="0" destOrd="0" presId="urn:microsoft.com/office/officeart/2005/8/layout/arrow6"/>
    <dgm:cxn modelId="{1DC7BB41-A90D-4920-8E31-F3F4F3DA4894}" type="presOf" srcId="{8E53E597-FFE9-4B74-B794-024CB335EB06}" destId="{E521BACB-F8EC-4BF9-9BB1-309CC4DB2EF4}" srcOrd="0" destOrd="0" presId="urn:microsoft.com/office/officeart/2005/8/layout/arrow6"/>
    <dgm:cxn modelId="{67E93256-E535-4EB8-9175-7319F58FB8C6}" type="presOf" srcId="{CAB138ED-7135-4690-A0BE-B0F55B753738}" destId="{A24C07D3-3F6E-491F-A13E-FF24AC9982EF}" srcOrd="0" destOrd="0" presId="urn:microsoft.com/office/officeart/2005/8/layout/arrow6"/>
    <dgm:cxn modelId="{00DDB698-A91E-46B8-B324-FB55D51405A0}" srcId="{F47250E5-68A9-4219-8314-4E5DD40BFFA2}" destId="{CAB138ED-7135-4690-A0BE-B0F55B753738}" srcOrd="0" destOrd="0" parTransId="{E6DA4BC5-4AEE-45D7-81E8-479164B41704}" sibTransId="{06F4D6FF-77D0-42B6-B49A-48D806F1EDB4}"/>
    <dgm:cxn modelId="{E70BB2AA-0D16-4A65-867E-040D030EEB0D}" srcId="{F47250E5-68A9-4219-8314-4E5DD40BFFA2}" destId="{8E53E597-FFE9-4B74-B794-024CB335EB06}" srcOrd="1" destOrd="0" parTransId="{B2B904F7-7931-4176-B11E-FBF932E94109}" sibTransId="{06806FB5-5F50-410E-8569-13EABC6D844B}"/>
    <dgm:cxn modelId="{357FF01E-4572-4DCA-9C01-E73DD4A442D6}" type="presParOf" srcId="{7AB56B3E-798F-4754-81A0-0D885E32AAFB}" destId="{FD9E4B42-5783-42DB-9527-0BAA76D17340}" srcOrd="0" destOrd="0" presId="urn:microsoft.com/office/officeart/2005/8/layout/arrow6"/>
    <dgm:cxn modelId="{8D297117-D32C-4730-9ACB-EDB278E251A1}" type="presParOf" srcId="{7AB56B3E-798F-4754-81A0-0D885E32AAFB}" destId="{A24C07D3-3F6E-491F-A13E-FF24AC9982EF}" srcOrd="1" destOrd="0" presId="urn:microsoft.com/office/officeart/2005/8/layout/arrow6"/>
    <dgm:cxn modelId="{0E93A72D-A33C-4192-A8AC-5756AA9E0874}" type="presParOf" srcId="{7AB56B3E-798F-4754-81A0-0D885E32AAFB}" destId="{E521BACB-F8EC-4BF9-9BB1-309CC4DB2EF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6917F8-C5A7-4DE7-BB3C-DA41127F1D82}" type="doc">
      <dgm:prSet loTypeId="urn:microsoft.com/office/officeart/2005/8/layout/cycle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E1AAC87B-39D0-45ED-A19C-F80FBD4722D7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A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gm:t>
    </dgm:pt>
    <dgm:pt modelId="{CDEDACDC-05F2-4983-8AD9-B7FE717D8923}" type="parTrans" cxnId="{6F5B4E5E-76B5-4DAF-9AF0-1FF949F14DC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071A5E3-C1FF-4226-9F1E-BCABB7D3826A}" type="sibTrans" cxnId="{6F5B4E5E-76B5-4DAF-9AF0-1FF949F14DC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F7F1D60-FB9D-4320-BFAC-91FEECE5FC1D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B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gm:t>
    </dgm:pt>
    <dgm:pt modelId="{DCB4EC44-CF08-4E15-9606-73ABFD36B198}" type="parTrans" cxnId="{F833D11A-B257-49E5-8E5D-F09B52D5D746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EC5D888-0EDA-4EB7-9E90-86186B9F6A33}" type="sibTrans" cxnId="{F833D11A-B257-49E5-8E5D-F09B52D5D746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2FC07B3-9B13-4448-B96F-2E0CF43B03EA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D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gm:t>
    </dgm:pt>
    <dgm:pt modelId="{2C3E902B-716D-4175-8A1C-06BD5C5A1E18}" type="parTrans" cxnId="{6E0DB072-C6C9-4B6F-A018-982331B062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3F20F6B-60A6-4323-BCC6-FACD794E7463}" type="sibTrans" cxnId="{6E0DB072-C6C9-4B6F-A018-982331B0628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E3A6EB5-D21F-4D3A-AB70-9D4E73F8D20A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C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gm:t>
    </dgm:pt>
    <dgm:pt modelId="{0895D8A2-A50B-4E78-BBC4-689E0FD7E4EF}" type="parTrans" cxnId="{16BAB370-39BC-46CD-82FD-75FF14372C9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CB34168-C7BC-4D34-A652-97E3D24A7269}" type="sibTrans" cxnId="{16BAB370-39BC-46CD-82FD-75FF14372C9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7AAD927-8454-4A63-B0BF-FDC967E26D55}" type="pres">
      <dgm:prSet presAssocID="{FE6917F8-C5A7-4DE7-BB3C-DA41127F1D82}" presName="cycle" presStyleCnt="0">
        <dgm:presLayoutVars>
          <dgm:dir/>
          <dgm:resizeHandles val="exact"/>
        </dgm:presLayoutVars>
      </dgm:prSet>
      <dgm:spPr/>
    </dgm:pt>
    <dgm:pt modelId="{31856DFC-12F3-4267-ACB0-97807E61E5B9}" type="pres">
      <dgm:prSet presAssocID="{E1AAC87B-39D0-45ED-A19C-F80FBD4722D7}" presName="node" presStyleLbl="node1" presStyleIdx="0" presStyleCnt="4">
        <dgm:presLayoutVars>
          <dgm:bulletEnabled val="1"/>
        </dgm:presLayoutVars>
      </dgm:prSet>
      <dgm:spPr/>
    </dgm:pt>
    <dgm:pt modelId="{A1C382DD-BA48-49BC-9F33-C0291A5346BD}" type="pres">
      <dgm:prSet presAssocID="{E1AAC87B-39D0-45ED-A19C-F80FBD4722D7}" presName="spNode" presStyleCnt="0"/>
      <dgm:spPr/>
    </dgm:pt>
    <dgm:pt modelId="{86CAEA25-720E-4D1D-B1AA-49B665A44E74}" type="pres">
      <dgm:prSet presAssocID="{8071A5E3-C1FF-4226-9F1E-BCABB7D3826A}" presName="sibTrans" presStyleLbl="sibTrans1D1" presStyleIdx="0" presStyleCnt="4"/>
      <dgm:spPr/>
    </dgm:pt>
    <dgm:pt modelId="{5E0F4A19-AAF0-4EB9-B395-DE8F23D32F81}" type="pres">
      <dgm:prSet presAssocID="{1F7F1D60-FB9D-4320-BFAC-91FEECE5FC1D}" presName="node" presStyleLbl="node1" presStyleIdx="1" presStyleCnt="4">
        <dgm:presLayoutVars>
          <dgm:bulletEnabled val="1"/>
        </dgm:presLayoutVars>
      </dgm:prSet>
      <dgm:spPr/>
    </dgm:pt>
    <dgm:pt modelId="{E65318CC-D4E5-48C9-92B4-A97BA8F7621E}" type="pres">
      <dgm:prSet presAssocID="{1F7F1D60-FB9D-4320-BFAC-91FEECE5FC1D}" presName="spNode" presStyleCnt="0"/>
      <dgm:spPr/>
    </dgm:pt>
    <dgm:pt modelId="{D1E60BCF-306F-474C-AC38-6D92396AD14E}" type="pres">
      <dgm:prSet presAssocID="{8EC5D888-0EDA-4EB7-9E90-86186B9F6A33}" presName="sibTrans" presStyleLbl="sibTrans1D1" presStyleIdx="1" presStyleCnt="4"/>
      <dgm:spPr/>
    </dgm:pt>
    <dgm:pt modelId="{7E8FBF98-4E22-4854-885E-B5072FD3D457}" type="pres">
      <dgm:prSet presAssocID="{B2FC07B3-9B13-4448-B96F-2E0CF43B03EA}" presName="node" presStyleLbl="node1" presStyleIdx="2" presStyleCnt="4">
        <dgm:presLayoutVars>
          <dgm:bulletEnabled val="1"/>
        </dgm:presLayoutVars>
      </dgm:prSet>
      <dgm:spPr/>
    </dgm:pt>
    <dgm:pt modelId="{89176668-65E4-4720-8888-C7E6037DE1E6}" type="pres">
      <dgm:prSet presAssocID="{B2FC07B3-9B13-4448-B96F-2E0CF43B03EA}" presName="spNode" presStyleCnt="0"/>
      <dgm:spPr/>
    </dgm:pt>
    <dgm:pt modelId="{5DC1B06A-18D7-4A0D-8BA7-E8BA6FD974CF}" type="pres">
      <dgm:prSet presAssocID="{83F20F6B-60A6-4323-BCC6-FACD794E7463}" presName="sibTrans" presStyleLbl="sibTrans1D1" presStyleIdx="2" presStyleCnt="4"/>
      <dgm:spPr/>
    </dgm:pt>
    <dgm:pt modelId="{7D211E53-FE25-47D8-9358-2C0C76402194}" type="pres">
      <dgm:prSet presAssocID="{0E3A6EB5-D21F-4D3A-AB70-9D4E73F8D20A}" presName="node" presStyleLbl="node1" presStyleIdx="3" presStyleCnt="4">
        <dgm:presLayoutVars>
          <dgm:bulletEnabled val="1"/>
        </dgm:presLayoutVars>
      </dgm:prSet>
      <dgm:spPr/>
    </dgm:pt>
    <dgm:pt modelId="{42680107-5EB2-453E-A980-096F5D05BE6E}" type="pres">
      <dgm:prSet presAssocID="{0E3A6EB5-D21F-4D3A-AB70-9D4E73F8D20A}" presName="spNode" presStyleCnt="0"/>
      <dgm:spPr/>
    </dgm:pt>
    <dgm:pt modelId="{C654B242-2CFB-4905-B3AA-D7EE8EEFFE63}" type="pres">
      <dgm:prSet presAssocID="{7CB34168-C7BC-4D34-A652-97E3D24A7269}" presName="sibTrans" presStyleLbl="sibTrans1D1" presStyleIdx="3" presStyleCnt="4"/>
      <dgm:spPr/>
    </dgm:pt>
  </dgm:ptLst>
  <dgm:cxnLst>
    <dgm:cxn modelId="{700EDF06-1FEB-4E9C-8F1E-C1B984E675CB}" type="presOf" srcId="{B2FC07B3-9B13-4448-B96F-2E0CF43B03EA}" destId="{7E8FBF98-4E22-4854-885E-B5072FD3D457}" srcOrd="0" destOrd="0" presId="urn:microsoft.com/office/officeart/2005/8/layout/cycle6"/>
    <dgm:cxn modelId="{1EDC170C-CFCB-4BEF-9D2A-492744A948D4}" type="presOf" srcId="{7CB34168-C7BC-4D34-A652-97E3D24A7269}" destId="{C654B242-2CFB-4905-B3AA-D7EE8EEFFE63}" srcOrd="0" destOrd="0" presId="urn:microsoft.com/office/officeart/2005/8/layout/cycle6"/>
    <dgm:cxn modelId="{F833D11A-B257-49E5-8E5D-F09B52D5D746}" srcId="{FE6917F8-C5A7-4DE7-BB3C-DA41127F1D82}" destId="{1F7F1D60-FB9D-4320-BFAC-91FEECE5FC1D}" srcOrd="1" destOrd="0" parTransId="{DCB4EC44-CF08-4E15-9606-73ABFD36B198}" sibTransId="{8EC5D888-0EDA-4EB7-9E90-86186B9F6A33}"/>
    <dgm:cxn modelId="{E8DFD21E-2255-48C0-B3F4-746DB5ACBD2D}" type="presOf" srcId="{8071A5E3-C1FF-4226-9F1E-BCABB7D3826A}" destId="{86CAEA25-720E-4D1D-B1AA-49B665A44E74}" srcOrd="0" destOrd="0" presId="urn:microsoft.com/office/officeart/2005/8/layout/cycle6"/>
    <dgm:cxn modelId="{B689C527-AABB-43B3-BDE6-9AA374AE1C47}" type="presOf" srcId="{0E3A6EB5-D21F-4D3A-AB70-9D4E73F8D20A}" destId="{7D211E53-FE25-47D8-9358-2C0C76402194}" srcOrd="0" destOrd="0" presId="urn:microsoft.com/office/officeart/2005/8/layout/cycle6"/>
    <dgm:cxn modelId="{6F5B4E5E-76B5-4DAF-9AF0-1FF949F14DC1}" srcId="{FE6917F8-C5A7-4DE7-BB3C-DA41127F1D82}" destId="{E1AAC87B-39D0-45ED-A19C-F80FBD4722D7}" srcOrd="0" destOrd="0" parTransId="{CDEDACDC-05F2-4983-8AD9-B7FE717D8923}" sibTransId="{8071A5E3-C1FF-4226-9F1E-BCABB7D3826A}"/>
    <dgm:cxn modelId="{16BAB370-39BC-46CD-82FD-75FF14372C94}" srcId="{FE6917F8-C5A7-4DE7-BB3C-DA41127F1D82}" destId="{0E3A6EB5-D21F-4D3A-AB70-9D4E73F8D20A}" srcOrd="3" destOrd="0" parTransId="{0895D8A2-A50B-4E78-BBC4-689E0FD7E4EF}" sibTransId="{7CB34168-C7BC-4D34-A652-97E3D24A7269}"/>
    <dgm:cxn modelId="{6E0DB072-C6C9-4B6F-A018-982331B0628F}" srcId="{FE6917F8-C5A7-4DE7-BB3C-DA41127F1D82}" destId="{B2FC07B3-9B13-4448-B96F-2E0CF43B03EA}" srcOrd="2" destOrd="0" parTransId="{2C3E902B-716D-4175-8A1C-06BD5C5A1E18}" sibTransId="{83F20F6B-60A6-4323-BCC6-FACD794E7463}"/>
    <dgm:cxn modelId="{6EBE1DAF-BFB1-4418-8CD4-E4ACF306CC05}" type="presOf" srcId="{1F7F1D60-FB9D-4320-BFAC-91FEECE5FC1D}" destId="{5E0F4A19-AAF0-4EB9-B395-DE8F23D32F81}" srcOrd="0" destOrd="0" presId="urn:microsoft.com/office/officeart/2005/8/layout/cycle6"/>
    <dgm:cxn modelId="{CD2502B6-C32B-4C06-871A-244C3263006F}" type="presOf" srcId="{8EC5D888-0EDA-4EB7-9E90-86186B9F6A33}" destId="{D1E60BCF-306F-474C-AC38-6D92396AD14E}" srcOrd="0" destOrd="0" presId="urn:microsoft.com/office/officeart/2005/8/layout/cycle6"/>
    <dgm:cxn modelId="{7AF91DBB-E890-4670-9DE7-3C768D304E7E}" type="presOf" srcId="{83F20F6B-60A6-4323-BCC6-FACD794E7463}" destId="{5DC1B06A-18D7-4A0D-8BA7-E8BA6FD974CF}" srcOrd="0" destOrd="0" presId="urn:microsoft.com/office/officeart/2005/8/layout/cycle6"/>
    <dgm:cxn modelId="{CD6B0FE0-1ACE-4780-8A5C-25E9BE30C1A8}" type="presOf" srcId="{FE6917F8-C5A7-4DE7-BB3C-DA41127F1D82}" destId="{F7AAD927-8454-4A63-B0BF-FDC967E26D55}" srcOrd="0" destOrd="0" presId="urn:microsoft.com/office/officeart/2005/8/layout/cycle6"/>
    <dgm:cxn modelId="{56EAE2FC-86DC-47B6-9980-DC2FACA020D7}" type="presOf" srcId="{E1AAC87B-39D0-45ED-A19C-F80FBD4722D7}" destId="{31856DFC-12F3-4267-ACB0-97807E61E5B9}" srcOrd="0" destOrd="0" presId="urn:microsoft.com/office/officeart/2005/8/layout/cycle6"/>
    <dgm:cxn modelId="{359DAC78-F908-40BE-A5F8-C45FDEB0DB97}" type="presParOf" srcId="{F7AAD927-8454-4A63-B0BF-FDC967E26D55}" destId="{31856DFC-12F3-4267-ACB0-97807E61E5B9}" srcOrd="0" destOrd="0" presId="urn:microsoft.com/office/officeart/2005/8/layout/cycle6"/>
    <dgm:cxn modelId="{A2323BF2-4D80-495C-925B-414B52DCDEA0}" type="presParOf" srcId="{F7AAD927-8454-4A63-B0BF-FDC967E26D55}" destId="{A1C382DD-BA48-49BC-9F33-C0291A5346BD}" srcOrd="1" destOrd="0" presId="urn:microsoft.com/office/officeart/2005/8/layout/cycle6"/>
    <dgm:cxn modelId="{DB468CF8-9993-4E16-B53A-73218AE1790F}" type="presParOf" srcId="{F7AAD927-8454-4A63-B0BF-FDC967E26D55}" destId="{86CAEA25-720E-4D1D-B1AA-49B665A44E74}" srcOrd="2" destOrd="0" presId="urn:microsoft.com/office/officeart/2005/8/layout/cycle6"/>
    <dgm:cxn modelId="{8209AD15-7F67-42C7-9747-39123AB97E92}" type="presParOf" srcId="{F7AAD927-8454-4A63-B0BF-FDC967E26D55}" destId="{5E0F4A19-AAF0-4EB9-B395-DE8F23D32F81}" srcOrd="3" destOrd="0" presId="urn:microsoft.com/office/officeart/2005/8/layout/cycle6"/>
    <dgm:cxn modelId="{1C5F7343-9C86-440E-97F7-DE563E1A9383}" type="presParOf" srcId="{F7AAD927-8454-4A63-B0BF-FDC967E26D55}" destId="{E65318CC-D4E5-48C9-92B4-A97BA8F7621E}" srcOrd="4" destOrd="0" presId="urn:microsoft.com/office/officeart/2005/8/layout/cycle6"/>
    <dgm:cxn modelId="{DF61B8A8-09E3-4715-8AF8-4601A82852E3}" type="presParOf" srcId="{F7AAD927-8454-4A63-B0BF-FDC967E26D55}" destId="{D1E60BCF-306F-474C-AC38-6D92396AD14E}" srcOrd="5" destOrd="0" presId="urn:microsoft.com/office/officeart/2005/8/layout/cycle6"/>
    <dgm:cxn modelId="{95B01D80-DC10-4FD7-A36F-FB5380A2DEB5}" type="presParOf" srcId="{F7AAD927-8454-4A63-B0BF-FDC967E26D55}" destId="{7E8FBF98-4E22-4854-885E-B5072FD3D457}" srcOrd="6" destOrd="0" presId="urn:microsoft.com/office/officeart/2005/8/layout/cycle6"/>
    <dgm:cxn modelId="{0AF579D8-806E-4FEC-8B43-1B63F77F5AB8}" type="presParOf" srcId="{F7AAD927-8454-4A63-B0BF-FDC967E26D55}" destId="{89176668-65E4-4720-8888-C7E6037DE1E6}" srcOrd="7" destOrd="0" presId="urn:microsoft.com/office/officeart/2005/8/layout/cycle6"/>
    <dgm:cxn modelId="{0765B3B2-0609-4476-974D-7088BB318FD8}" type="presParOf" srcId="{F7AAD927-8454-4A63-B0BF-FDC967E26D55}" destId="{5DC1B06A-18D7-4A0D-8BA7-E8BA6FD974CF}" srcOrd="8" destOrd="0" presId="urn:microsoft.com/office/officeart/2005/8/layout/cycle6"/>
    <dgm:cxn modelId="{915823D8-073B-4E86-92EC-BE16831BE44A}" type="presParOf" srcId="{F7AAD927-8454-4A63-B0BF-FDC967E26D55}" destId="{7D211E53-FE25-47D8-9358-2C0C76402194}" srcOrd="9" destOrd="0" presId="urn:microsoft.com/office/officeart/2005/8/layout/cycle6"/>
    <dgm:cxn modelId="{EFC48443-8FB2-4848-92FE-14F214538CCA}" type="presParOf" srcId="{F7AAD927-8454-4A63-B0BF-FDC967E26D55}" destId="{42680107-5EB2-453E-A980-096F5D05BE6E}" srcOrd="10" destOrd="0" presId="urn:microsoft.com/office/officeart/2005/8/layout/cycle6"/>
    <dgm:cxn modelId="{A3275F98-B098-48C2-B37B-E3FB00211E14}" type="presParOf" srcId="{F7AAD927-8454-4A63-B0BF-FDC967E26D55}" destId="{C654B242-2CFB-4905-B3AA-D7EE8EEFFE63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E4B42-5783-42DB-9527-0BAA76D17340}">
      <dsp:nvSpPr>
        <dsp:cNvPr id="0" name=""/>
        <dsp:cNvSpPr/>
      </dsp:nvSpPr>
      <dsp:spPr>
        <a:xfrm>
          <a:off x="0" y="119434"/>
          <a:ext cx="2510617" cy="1004247"/>
        </a:xfrm>
        <a:prstGeom prst="leftRightRibb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4C07D3-3F6E-491F-A13E-FF24AC9982EF}">
      <dsp:nvSpPr>
        <dsp:cNvPr id="0" name=""/>
        <dsp:cNvSpPr/>
      </dsp:nvSpPr>
      <dsp:spPr>
        <a:xfrm>
          <a:off x="301274" y="295177"/>
          <a:ext cx="828503" cy="492081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개인간송금</a:t>
          </a:r>
        </a:p>
      </dsp:txBody>
      <dsp:txXfrm>
        <a:off x="301274" y="295177"/>
        <a:ext cx="828503" cy="492081"/>
      </dsp:txXfrm>
    </dsp:sp>
    <dsp:sp modelId="{E521BACB-F8EC-4BF9-9BB1-309CC4DB2EF4}">
      <dsp:nvSpPr>
        <dsp:cNvPr id="0" name=""/>
        <dsp:cNvSpPr/>
      </dsp:nvSpPr>
      <dsp:spPr>
        <a:xfrm>
          <a:off x="1255308" y="455857"/>
          <a:ext cx="979141" cy="492081"/>
        </a:xfrm>
        <a:prstGeom prst="rect">
          <a:avLst/>
        </a:prstGeom>
        <a:noFill/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개인고객</a:t>
          </a:r>
        </a:p>
      </dsp:txBody>
      <dsp:txXfrm>
        <a:off x="1255308" y="455857"/>
        <a:ext cx="979141" cy="4920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56DFC-12F3-4267-ACB0-97807E61E5B9}">
      <dsp:nvSpPr>
        <dsp:cNvPr id="0" name=""/>
        <dsp:cNvSpPr/>
      </dsp:nvSpPr>
      <dsp:spPr>
        <a:xfrm>
          <a:off x="1480873" y="781"/>
          <a:ext cx="857936" cy="5576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A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sp:txBody>
      <dsp:txXfrm>
        <a:off x="1508096" y="28004"/>
        <a:ext cx="803490" cy="503212"/>
      </dsp:txXfrm>
    </dsp:sp>
    <dsp:sp modelId="{86CAEA25-720E-4D1D-B1AA-49B665A44E74}">
      <dsp:nvSpPr>
        <dsp:cNvPr id="0" name=""/>
        <dsp:cNvSpPr/>
      </dsp:nvSpPr>
      <dsp:spPr>
        <a:xfrm>
          <a:off x="988091" y="279610"/>
          <a:ext cx="1843499" cy="1843499"/>
        </a:xfrm>
        <a:custGeom>
          <a:avLst/>
          <a:gdLst/>
          <a:ahLst/>
          <a:cxnLst/>
          <a:rect l="0" t="0" r="0" b="0"/>
          <a:pathLst>
            <a:path>
              <a:moveTo>
                <a:pt x="1356904" y="109184"/>
              </a:moveTo>
              <a:arcTo wR="921749" hR="921749" stAng="17890229" swAng="262718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0F4A19-AAF0-4EB9-B395-DE8F23D32F81}">
      <dsp:nvSpPr>
        <dsp:cNvPr id="0" name=""/>
        <dsp:cNvSpPr/>
      </dsp:nvSpPr>
      <dsp:spPr>
        <a:xfrm>
          <a:off x="2402622" y="922531"/>
          <a:ext cx="857936" cy="5576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B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sp:txBody>
      <dsp:txXfrm>
        <a:off x="2429845" y="949754"/>
        <a:ext cx="803490" cy="503212"/>
      </dsp:txXfrm>
    </dsp:sp>
    <dsp:sp modelId="{D1E60BCF-306F-474C-AC38-6D92396AD14E}">
      <dsp:nvSpPr>
        <dsp:cNvPr id="0" name=""/>
        <dsp:cNvSpPr/>
      </dsp:nvSpPr>
      <dsp:spPr>
        <a:xfrm>
          <a:off x="988091" y="279610"/>
          <a:ext cx="1843499" cy="1843499"/>
        </a:xfrm>
        <a:custGeom>
          <a:avLst/>
          <a:gdLst/>
          <a:ahLst/>
          <a:cxnLst/>
          <a:rect l="0" t="0" r="0" b="0"/>
          <a:pathLst>
            <a:path>
              <a:moveTo>
                <a:pt x="1798171" y="1207246"/>
              </a:moveTo>
              <a:arcTo wR="921749" hR="921749" stAng="1082591" swAng="262718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FBF98-4E22-4854-885E-B5072FD3D457}">
      <dsp:nvSpPr>
        <dsp:cNvPr id="0" name=""/>
        <dsp:cNvSpPr/>
      </dsp:nvSpPr>
      <dsp:spPr>
        <a:xfrm>
          <a:off x="1480873" y="1844280"/>
          <a:ext cx="857936" cy="5576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D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sp:txBody>
      <dsp:txXfrm>
        <a:off x="1508096" y="1871503"/>
        <a:ext cx="803490" cy="503212"/>
      </dsp:txXfrm>
    </dsp:sp>
    <dsp:sp modelId="{5DC1B06A-18D7-4A0D-8BA7-E8BA6FD974CF}">
      <dsp:nvSpPr>
        <dsp:cNvPr id="0" name=""/>
        <dsp:cNvSpPr/>
      </dsp:nvSpPr>
      <dsp:spPr>
        <a:xfrm>
          <a:off x="988091" y="279610"/>
          <a:ext cx="1843499" cy="1843499"/>
        </a:xfrm>
        <a:custGeom>
          <a:avLst/>
          <a:gdLst/>
          <a:ahLst/>
          <a:cxnLst/>
          <a:rect l="0" t="0" r="0" b="0"/>
          <a:pathLst>
            <a:path>
              <a:moveTo>
                <a:pt x="486594" y="1734315"/>
              </a:moveTo>
              <a:arcTo wR="921749" hR="921749" stAng="7090229" swAng="262718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11E53-FE25-47D8-9358-2C0C76402194}">
      <dsp:nvSpPr>
        <dsp:cNvPr id="0" name=""/>
        <dsp:cNvSpPr/>
      </dsp:nvSpPr>
      <dsp:spPr>
        <a:xfrm>
          <a:off x="559123" y="922531"/>
          <a:ext cx="857936" cy="5576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C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은행</a:t>
          </a:r>
        </a:p>
      </dsp:txBody>
      <dsp:txXfrm>
        <a:off x="586346" y="949754"/>
        <a:ext cx="803490" cy="503212"/>
      </dsp:txXfrm>
    </dsp:sp>
    <dsp:sp modelId="{C654B242-2CFB-4905-B3AA-D7EE8EEFFE63}">
      <dsp:nvSpPr>
        <dsp:cNvPr id="0" name=""/>
        <dsp:cNvSpPr/>
      </dsp:nvSpPr>
      <dsp:spPr>
        <a:xfrm>
          <a:off x="988091" y="279610"/>
          <a:ext cx="1843499" cy="1843499"/>
        </a:xfrm>
        <a:custGeom>
          <a:avLst/>
          <a:gdLst/>
          <a:ahLst/>
          <a:cxnLst/>
          <a:rect l="0" t="0" r="0" b="0"/>
          <a:pathLst>
            <a:path>
              <a:moveTo>
                <a:pt x="45328" y="636252"/>
              </a:moveTo>
              <a:arcTo wR="921749" hR="921749" stAng="11882591" swAng="262718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15389"/>
            <a:ext cx="9906000" cy="58878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0253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9A6B06DF-2D35-4C3B-A3C6-89369259AA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오각형 5">
            <a:extLst>
              <a:ext uri="{FF2B5EF4-FFF2-40B4-BE49-F238E27FC236}">
                <a16:creationId xmlns:a16="http://schemas.microsoft.com/office/drawing/2014/main" id="{4BFBBE33-9105-4912-AFB6-07929EF0C523}"/>
              </a:ext>
            </a:extLst>
          </p:cNvPr>
          <p:cNvSpPr/>
          <p:nvPr userDrawn="1"/>
        </p:nvSpPr>
        <p:spPr>
          <a:xfrm>
            <a:off x="0" y="525643"/>
            <a:ext cx="9906000" cy="58878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F4C41FED-13E4-438A-9EFC-11ABE4C50E56}"/>
              </a:ext>
            </a:extLst>
          </p:cNvPr>
          <p:cNvSpPr/>
          <p:nvPr userDrawn="1"/>
        </p:nvSpPr>
        <p:spPr>
          <a:xfrm>
            <a:off x="485192" y="0"/>
            <a:ext cx="8935614" cy="1114423"/>
          </a:xfrm>
          <a:prstGeom prst="trapezoid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18D79D-4F0E-4F41-8F87-AD180E17B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906000" cy="111442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252ABD8-2ED5-413B-8118-CC75371898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56" y="6286534"/>
            <a:ext cx="1488086" cy="55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2024-05-12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2999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812906" y="2578309"/>
            <a:ext cx="6593129" cy="145404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i="0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Central Bank Digital Currency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BEAF9F2-DCC1-4085-A856-CE1AAC6A8A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876" y="6005416"/>
            <a:ext cx="1908233" cy="70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072339" y="1929231"/>
            <a:ext cx="4970241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팔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62000" y="1449093"/>
            <a:ext cx="1283663" cy="886690"/>
          </a:xfrm>
          <a:prstGeom prst="octag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072339" y="3148429"/>
            <a:ext cx="4970241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62000" y="2668291"/>
            <a:ext cx="1283663" cy="886690"/>
          </a:xfrm>
          <a:prstGeom prst="octag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072339" y="4367044"/>
            <a:ext cx="4970241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팔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62000" y="3886906"/>
            <a:ext cx="1283663" cy="886690"/>
          </a:xfrm>
          <a:prstGeom prst="octag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072339" y="5580752"/>
            <a:ext cx="4970241" cy="411460"/>
          </a:xfrm>
          <a:prstGeom prst="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팔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62000" y="5100614"/>
            <a:ext cx="1283663" cy="886690"/>
          </a:xfrm>
          <a:prstGeom prst="octagon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63669" y="1672323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디지털화폐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63669" y="2887328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화폐별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 특징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63669" y="4113221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국가별 현금사용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63669" y="5314645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CBDC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유통과 통화정책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0D747CEA-09C1-48C7-9281-EBA3B6AB65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0" t="34885" r="49744" b="37617"/>
          <a:stretch/>
        </p:blipFill>
        <p:spPr>
          <a:xfrm>
            <a:off x="7292602" y="4486514"/>
            <a:ext cx="1851398" cy="150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디지털화폐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8160" y="3850001"/>
            <a:ext cx="6756400" cy="2238375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디지털화폐란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기존의 실물 화폐와 달리 가치가 전자적으로 저장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이용자간 자금이체 기능을 통해 지급결제가 이루어지는 화폐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18160" y="1382399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Cryptocurrency and CBDCs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The key difference between cryptocurrency and CBDCs is that CBDCs are regulated and issued by the central bank, while cryptocurrencies are decentralized and unregulated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22359" y="4473193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눈물 방울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9533"/>
            <a:ext cx="1348510" cy="1140688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화폐의 형태</a:t>
            </a:r>
          </a:p>
        </p:txBody>
      </p:sp>
      <p:sp>
        <p:nvSpPr>
          <p:cNvPr id="7" name="눈물 방울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40144" y="3670221"/>
            <a:ext cx="1348510" cy="1108365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화폐의 구분</a:t>
            </a: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4787822"/>
            <a:ext cx="1348510" cy="1108365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사용처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4" y="1658112"/>
            <a:ext cx="2545200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각형: 잘린 위쪽 모서리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4" y="1830269"/>
            <a:ext cx="2545200" cy="728820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현금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131585" y="1658112"/>
            <a:ext cx="2545200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677945" y="1658112"/>
            <a:ext cx="2545200" cy="900977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각형: 잘린 위쪽 모서리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131585" y="1830269"/>
            <a:ext cx="2545200" cy="728820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디지털화폐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사각형: 잘린 위쪽 모서리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677945" y="1830269"/>
            <a:ext cx="2545200" cy="728820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가상화폐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화폐별</a:t>
            </a:r>
            <a:r>
              <a:rPr lang="ko-KR" altLang="en-US" dirty="0"/>
              <a:t> 특징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14380874"/>
              </p:ext>
            </p:extLst>
          </p:nvPr>
        </p:nvGraphicFramePr>
        <p:xfrm>
          <a:off x="1588655" y="2528888"/>
          <a:ext cx="7636308" cy="33897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54543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금속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또는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종이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디지털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디지털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법정통화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중앙은행법 적용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법정통화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중앙은행법 적용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가상화폐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적용법규 없음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모든 거래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가맹점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가상공간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국가별 현금사용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85187318"/>
              </p:ext>
            </p:extLst>
          </p:nvPr>
        </p:nvGraphicFramePr>
        <p:xfrm>
          <a:off x="681038" y="1463041"/>
          <a:ext cx="8543925" cy="4653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344162" y="2299801"/>
            <a:ext cx="2220420" cy="616119"/>
          </a:xfrm>
          <a:prstGeom prst="wedgeRectCallout">
            <a:avLst>
              <a:gd name="adj1" fmla="val -1802"/>
              <a:gd name="adj2" fmla="val 11889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현금사용량 급감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590472" cy="4775200"/>
          </a:xfrm>
          <a:prstGeom prst="snip2DiagRect">
            <a:avLst>
              <a:gd name="adj1" fmla="val 0"/>
              <a:gd name="adj2" fmla="val 9363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3093520" y="1983664"/>
            <a:ext cx="1533924" cy="537349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3260675" y="2031954"/>
            <a:ext cx="1199615" cy="440769"/>
          </a:xfrm>
          <a:prstGeom prst="snip2Diag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은행유통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CBDC </a:t>
            </a:r>
            <a:r>
              <a:rPr lang="ko-KR" altLang="en-US" dirty="0"/>
              <a:t>유통과 통화정책</a:t>
            </a:r>
          </a:p>
        </p:txBody>
      </p:sp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590472" cy="4775200"/>
          </a:xfrm>
          <a:prstGeom prst="snip2DiagRect">
            <a:avLst>
              <a:gd name="adj1" fmla="val 0"/>
              <a:gd name="adj2" fmla="val 9363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리본: 위로 구부러지고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617240" y="1425158"/>
            <a:ext cx="3011372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72540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실물화폐 통화정책</a:t>
            </a:r>
          </a:p>
        </p:txBody>
      </p:sp>
      <p:sp>
        <p:nvSpPr>
          <p:cNvPr id="15" name="설명선: 위쪽 화살표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 flipV="1">
            <a:off x="8730223" y="1650809"/>
            <a:ext cx="626108" cy="1028430"/>
          </a:xfrm>
          <a:prstGeom prst="bentUpArrow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각형: 잘린 위쪽 모서리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469946" y="2960672"/>
            <a:ext cx="1824147" cy="589437"/>
          </a:xfrm>
          <a:prstGeom prst="parallelogram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경제주체</a:t>
            </a:r>
          </a:p>
        </p:txBody>
      </p:sp>
      <p:sp>
        <p:nvSpPr>
          <p:cNvPr id="19" name="눈물 방울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5712053" y="4946671"/>
            <a:ext cx="1131947" cy="884264"/>
          </a:xfrm>
          <a:prstGeom prst="teardrop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중앙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은행</a:t>
            </a:r>
          </a:p>
        </p:txBody>
      </p:sp>
      <p:sp>
        <p:nvSpPr>
          <p:cNvPr id="20" name="십자형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892128" y="2106231"/>
            <a:ext cx="1934451" cy="686132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조폐공사</a:t>
            </a:r>
          </a:p>
        </p:txBody>
      </p:sp>
      <p:sp>
        <p:nvSpPr>
          <p:cNvPr id="21" name="배지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>
            <a:off x="7073581" y="5144674"/>
            <a:ext cx="559704" cy="488259"/>
          </a:xfrm>
          <a:prstGeom prst="rightArrow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3" name="화살표: 오각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6080075" y="4045127"/>
            <a:ext cx="1603783" cy="488258"/>
          </a:xfrm>
          <a:prstGeom prst="cub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CBDC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5476329" y="2205971"/>
            <a:ext cx="1629894" cy="475898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중앙은행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2" name="화살표: 오각형 41">
            <a:extLst>
              <a:ext uri="{FF2B5EF4-FFF2-40B4-BE49-F238E27FC236}">
                <a16:creationId xmlns:a16="http://schemas.microsoft.com/office/drawing/2014/main" id="{D45AD9D7-4B08-4CED-8478-24E9854C677E}"/>
              </a:ext>
            </a:extLst>
          </p:cNvPr>
          <p:cNvSpPr/>
          <p:nvPr/>
        </p:nvSpPr>
        <p:spPr>
          <a:xfrm flipH="1">
            <a:off x="7813964" y="5019583"/>
            <a:ext cx="1734772" cy="738442"/>
          </a:xfrm>
          <a:prstGeom prst="flowChartOnlineStorag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경제주체</a:t>
            </a:r>
          </a:p>
        </p:txBody>
      </p:sp>
      <p:sp>
        <p:nvSpPr>
          <p:cNvPr id="31" name="리본: 위로 구부러지고 기울어짐 12">
            <a:extLst>
              <a:ext uri="{FF2B5EF4-FFF2-40B4-BE49-F238E27FC236}">
                <a16:creationId xmlns:a16="http://schemas.microsoft.com/office/drawing/2014/main" id="{98BE68AB-8F7D-4261-A506-871DA46B5CBB}"/>
              </a:ext>
            </a:extLst>
          </p:cNvPr>
          <p:cNvSpPr/>
          <p:nvPr/>
        </p:nvSpPr>
        <p:spPr>
          <a:xfrm>
            <a:off x="685338" y="1474943"/>
            <a:ext cx="1783542" cy="537349"/>
          </a:xfrm>
          <a:prstGeom prst="snip2Diag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CBDC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발행</a:t>
            </a:r>
          </a:p>
        </p:txBody>
      </p:sp>
      <p:sp>
        <p:nvSpPr>
          <p:cNvPr id="43" name="별: 꼭짓점 32개 42">
            <a:extLst>
              <a:ext uri="{FF2B5EF4-FFF2-40B4-BE49-F238E27FC236}">
                <a16:creationId xmlns:a16="http://schemas.microsoft.com/office/drawing/2014/main" id="{9576F315-7736-4B60-A7D4-52484855BB23}"/>
              </a:ext>
            </a:extLst>
          </p:cNvPr>
          <p:cNvSpPr/>
          <p:nvPr/>
        </p:nvSpPr>
        <p:spPr>
          <a:xfrm>
            <a:off x="7367445" y="3829995"/>
            <a:ext cx="1278175" cy="1026487"/>
          </a:xfrm>
          <a:prstGeom prst="star32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도입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508A2120-0AD4-43F3-B140-CE22BB7DBE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987222"/>
              </p:ext>
            </p:extLst>
          </p:nvPr>
        </p:nvGraphicFramePr>
        <p:xfrm>
          <a:off x="460120" y="4692468"/>
          <a:ext cx="2510618" cy="1243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별: 꼭짓점 10개 7">
            <a:extLst>
              <a:ext uri="{FF2B5EF4-FFF2-40B4-BE49-F238E27FC236}">
                <a16:creationId xmlns:a16="http://schemas.microsoft.com/office/drawing/2014/main" id="{BE08BC52-2B38-4849-9AE2-830358A8C99F}"/>
              </a:ext>
            </a:extLst>
          </p:cNvPr>
          <p:cNvSpPr/>
          <p:nvPr/>
        </p:nvSpPr>
        <p:spPr>
          <a:xfrm>
            <a:off x="417692" y="2306872"/>
            <a:ext cx="1226940" cy="1057144"/>
          </a:xfrm>
          <a:prstGeom prst="star10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은행</a:t>
            </a:r>
          </a:p>
        </p:txBody>
      </p:sp>
      <p:sp>
        <p:nvSpPr>
          <p:cNvPr id="9" name="두루마리 모양: 가로로 말림 8">
            <a:extLst>
              <a:ext uri="{FF2B5EF4-FFF2-40B4-BE49-F238E27FC236}">
                <a16:creationId xmlns:a16="http://schemas.microsoft.com/office/drawing/2014/main" id="{DED6A8DF-8678-4545-A119-9DF4F0D978FD}"/>
              </a:ext>
            </a:extLst>
          </p:cNvPr>
          <p:cNvSpPr/>
          <p:nvPr/>
        </p:nvSpPr>
        <p:spPr>
          <a:xfrm>
            <a:off x="1430906" y="2361926"/>
            <a:ext cx="1091271" cy="947036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발행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조건</a:t>
            </a:r>
          </a:p>
        </p:txBody>
      </p:sp>
      <p:graphicFrame>
        <p:nvGraphicFramePr>
          <p:cNvPr id="10" name="다이어그램 9">
            <a:extLst>
              <a:ext uri="{FF2B5EF4-FFF2-40B4-BE49-F238E27FC236}">
                <a16:creationId xmlns:a16="http://schemas.microsoft.com/office/drawing/2014/main" id="{40DC3C30-63F2-4889-ADCE-CC9FF586ED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0481052"/>
              </p:ext>
            </p:extLst>
          </p:nvPr>
        </p:nvGraphicFramePr>
        <p:xfrm>
          <a:off x="1390884" y="2764619"/>
          <a:ext cx="3819683" cy="2402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2" name="연결선: 꺾임 21">
            <a:extLst>
              <a:ext uri="{FF2B5EF4-FFF2-40B4-BE49-F238E27FC236}">
                <a16:creationId xmlns:a16="http://schemas.microsoft.com/office/drawing/2014/main" id="{033FFC95-002E-4533-8BD5-6CB5EBCF5F6B}"/>
              </a:ext>
            </a:extLst>
          </p:cNvPr>
          <p:cNvCxnSpPr>
            <a:cxnSpLocks/>
            <a:stCxn id="31" idx="0"/>
            <a:endCxn id="11" idx="2"/>
          </p:cNvCxnSpPr>
          <p:nvPr/>
        </p:nvCxnSpPr>
        <p:spPr>
          <a:xfrm>
            <a:off x="2468880" y="1743618"/>
            <a:ext cx="1391602" cy="240046"/>
          </a:xfrm>
          <a:prstGeom prst="bentConnector2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사각형: 잘린 위쪽 모서리 16">
            <a:extLst>
              <a:ext uri="{FF2B5EF4-FFF2-40B4-BE49-F238E27FC236}">
                <a16:creationId xmlns:a16="http://schemas.microsoft.com/office/drawing/2014/main" id="{1528607E-0BD0-41A7-A628-EEC6AA1336C6}"/>
              </a:ext>
            </a:extLst>
          </p:cNvPr>
          <p:cNvSpPr/>
          <p:nvPr/>
        </p:nvSpPr>
        <p:spPr>
          <a:xfrm flipH="1">
            <a:off x="7557232" y="2960672"/>
            <a:ext cx="1824147" cy="589437"/>
          </a:xfrm>
          <a:prstGeom prst="parallelogram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상업은행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00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467</TotalTime>
  <Words>161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디지털화폐</vt:lpstr>
      <vt:lpstr>2. 화폐별 특징</vt:lpstr>
      <vt:lpstr>3. 국가별 현금사용 현황</vt:lpstr>
      <vt:lpstr>4. CBDC 유통과 통화정책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56</cp:revision>
  <dcterms:created xsi:type="dcterms:W3CDTF">2023-07-20T02:58:21Z</dcterms:created>
  <dcterms:modified xsi:type="dcterms:W3CDTF">2024-05-12T12:03:08Z</dcterms:modified>
</cp:coreProperties>
</file>